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4" r:id="rId3"/>
    <p:sldId id="267" r:id="rId4"/>
    <p:sldId id="269" r:id="rId5"/>
    <p:sldId id="270" r:id="rId6"/>
    <p:sldId id="271" r:id="rId7"/>
    <p:sldId id="268" r:id="rId8"/>
    <p:sldId id="264" r:id="rId9"/>
    <p:sldId id="273" r:id="rId10"/>
    <p:sldId id="274" r:id="rId11"/>
    <p:sldId id="277" r:id="rId12"/>
    <p:sldId id="275" r:id="rId13"/>
    <p:sldId id="276" r:id="rId14"/>
    <p:sldId id="278" r:id="rId15"/>
    <p:sldId id="279" r:id="rId16"/>
    <p:sldId id="280" r:id="rId17"/>
    <p:sldId id="282" r:id="rId18"/>
    <p:sldId id="283" r:id="rId19"/>
    <p:sldId id="286" r:id="rId20"/>
    <p:sldId id="266" r:id="rId21"/>
    <p:sldId id="287" r:id="rId22"/>
    <p:sldId id="28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EFC09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1"/>
          <p:cNvGrpSpPr>
            <a:grpSpLocks/>
          </p:cNvGrpSpPr>
          <p:nvPr/>
        </p:nvGrpSpPr>
        <p:grpSpPr bwMode="auto">
          <a:xfrm rot="-1906589">
            <a:off x="3335338" y="1909763"/>
            <a:ext cx="6021387" cy="4829175"/>
            <a:chOff x="1761807" y="615248"/>
            <a:chExt cx="6021229" cy="4829684"/>
          </a:xfrm>
        </p:grpSpPr>
        <p:grpSp>
          <p:nvGrpSpPr>
            <p:cNvPr id="5" name="Group 42"/>
            <p:cNvGrpSpPr>
              <a:grpSpLocks/>
            </p:cNvGrpSpPr>
            <p:nvPr userDrawn="1"/>
          </p:nvGrpSpPr>
          <p:grpSpPr bwMode="auto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19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6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38"/>
            <p:cNvGrpSpPr>
              <a:grpSpLocks/>
            </p:cNvGrpSpPr>
            <p:nvPr userDrawn="1"/>
          </p:nvGrpSpPr>
          <p:grpSpPr bwMode="auto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17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8" name="Group 39"/>
            <p:cNvGrpSpPr>
              <a:grpSpLocks/>
            </p:cNvGrpSpPr>
            <p:nvPr userDrawn="1"/>
          </p:nvGrpSpPr>
          <p:grpSpPr bwMode="auto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5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9" name="Group 37"/>
            <p:cNvGrpSpPr>
              <a:grpSpLocks/>
            </p:cNvGrpSpPr>
            <p:nvPr userDrawn="1"/>
          </p:nvGrpSpPr>
          <p:grpSpPr bwMode="auto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3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10" name="Group 36"/>
            <p:cNvGrpSpPr>
              <a:grpSpLocks/>
            </p:cNvGrpSpPr>
            <p:nvPr userDrawn="1"/>
          </p:nvGrpSpPr>
          <p:grpSpPr bwMode="auto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1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2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pic>
        <p:nvPicPr>
          <p:cNvPr id="21" name="Picture 230" descr="sta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1"/>
          <p:cNvGrpSpPr>
            <a:grpSpLocks/>
          </p:cNvGrpSpPr>
          <p:nvPr/>
        </p:nvGrpSpPr>
        <p:grpSpPr bwMode="auto">
          <a:xfrm rot="-1906589">
            <a:off x="3335338" y="1909763"/>
            <a:ext cx="6021387" cy="4829175"/>
            <a:chOff x="1761807" y="615248"/>
            <a:chExt cx="6021229" cy="4829684"/>
          </a:xfrm>
        </p:grpSpPr>
        <p:grpSp>
          <p:nvGrpSpPr>
            <p:cNvPr id="5" name="Group 42"/>
            <p:cNvGrpSpPr>
              <a:grpSpLocks/>
            </p:cNvGrpSpPr>
            <p:nvPr userDrawn="1"/>
          </p:nvGrpSpPr>
          <p:grpSpPr bwMode="auto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19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0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cxnSp>
          <p:nvCxnSpPr>
            <p:cNvPr id="6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38"/>
            <p:cNvGrpSpPr>
              <a:grpSpLocks/>
            </p:cNvGrpSpPr>
            <p:nvPr userDrawn="1"/>
          </p:nvGrpSpPr>
          <p:grpSpPr bwMode="auto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17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8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8" name="Group 39"/>
            <p:cNvGrpSpPr>
              <a:grpSpLocks/>
            </p:cNvGrpSpPr>
            <p:nvPr userDrawn="1"/>
          </p:nvGrpSpPr>
          <p:grpSpPr bwMode="auto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5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9" name="Group 37"/>
            <p:cNvGrpSpPr>
              <a:grpSpLocks/>
            </p:cNvGrpSpPr>
            <p:nvPr userDrawn="1"/>
          </p:nvGrpSpPr>
          <p:grpSpPr bwMode="auto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3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4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grpSp>
          <p:nvGrpSpPr>
            <p:cNvPr id="10" name="Group 36"/>
            <p:cNvGrpSpPr>
              <a:grpSpLocks/>
            </p:cNvGrpSpPr>
            <p:nvPr userDrawn="1"/>
          </p:nvGrpSpPr>
          <p:grpSpPr bwMode="auto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1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dirty="0"/>
              </a:p>
            </p:txBody>
          </p:sp>
          <p:sp>
            <p:nvSpPr>
              <p:cNvPr id="12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pic>
        <p:nvPicPr>
          <p:cNvPr id="21" name="Picture 230" descr="sta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/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025" cy="987425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email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31" name="Picture 136" descr="star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gray">
          <a:xfrm rot="-1315059">
            <a:off x="8659813" y="5872163"/>
            <a:ext cx="542925" cy="55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39" descr="star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9" descr="star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 bwMode="white">
          <a:xfrm>
            <a:off x="1217613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378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175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025" y="1069975"/>
            <a:ext cx="3355975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Times New Roman" charset="0"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025" y="0"/>
            <a:ext cx="7470775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41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9038"/>
            <a:ext cx="8229600" cy="490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7675" y="6364288"/>
            <a:ext cx="2185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fld id="{8E35B8DE-A984-4A74-9D2E-C44C67379449}" type="datetimeFigureOut">
              <a:rPr lang="ru-RU" smtClean="0"/>
              <a:pPr/>
              <a:t>06.11.2011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175" y="6364288"/>
            <a:ext cx="5311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025" y="6364288"/>
            <a:ext cx="6127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fld id="{055A20CB-FCE4-443C-B968-CF3B63AC4E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 kern="120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FFFFFF"/>
          </a:solidFill>
          <a:latin typeface="Corbel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ECC37F"/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A3C2FF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E5A0CC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8E79E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E5A0A0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r3ed.qrz.ru/lomonosov.htm" TargetMode="External"/><Relationship Id="rId2" Type="http://schemas.openxmlformats.org/officeDocument/2006/relationships/hyperlink" Target="http://moy-bereg.ru/analiz-stihotvoreniya-lomonosova/analiz-stihov-lomonosova-2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ru.wikipedia.org/wiki/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shkolazhizni.ru/img/content/i53/53072_or.jpg" TargetMode="External"/><Relationship Id="rId13" Type="http://schemas.openxmlformats.org/officeDocument/2006/relationships/hyperlink" Target="http://dokonline.com/uploads/posts/2011-01/1293988152_1.jpg" TargetMode="External"/><Relationship Id="rId3" Type="http://schemas.openxmlformats.org/officeDocument/2006/relationships/hyperlink" Target="http://s43.radikal.ru/i099/1109/b8/3e350356ec21.jpg" TargetMode="External"/><Relationship Id="rId7" Type="http://schemas.openxmlformats.org/officeDocument/2006/relationships/hyperlink" Target="http://www.chitalnya.ru/upload/634/50842727487906.jpg" TargetMode="External"/><Relationship Id="rId12" Type="http://schemas.openxmlformats.org/officeDocument/2006/relationships/hyperlink" Target="http://www.syt.edu.severodvinsk.ru/web/shenko/lom.jpeg" TargetMode="External"/><Relationship Id="rId2" Type="http://schemas.openxmlformats.org/officeDocument/2006/relationships/hyperlink" Target="http://www.ti59.com/test.gif" TargetMode="External"/><Relationship Id="rId16" Type="http://schemas.openxmlformats.org/officeDocument/2006/relationships/hyperlink" Target="http://images.spaceref.com/news/2006/AMI_EAE3_001856_00042_00038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mg-eburg.fotki.yandex.ru/get/4204/alexej-spiridonov.a/0_30cbb_f22e5746_XL" TargetMode="External"/><Relationship Id="rId11" Type="http://schemas.openxmlformats.org/officeDocument/2006/relationships/hyperlink" Target="http://img-eburg.fotki.yandex.ru/get/4213/petuhovahelena.6f/0_30d88_942aaa7e_L" TargetMode="External"/><Relationship Id="rId5" Type="http://schemas.openxmlformats.org/officeDocument/2006/relationships/hyperlink" Target="http://www.stihi.ru/photos/omayak1301.jpg" TargetMode="External"/><Relationship Id="rId15" Type="http://schemas.openxmlformats.org/officeDocument/2006/relationships/hyperlink" Target="http://www.websib.ru/fio/fp/works/049/space/images/c45.jpg" TargetMode="External"/><Relationship Id="rId10" Type="http://schemas.openxmlformats.org/officeDocument/2006/relationships/hyperlink" Target="http://img0.liveinternet.ru/images/attach/c/0/39/351/39351800_3.jpg" TargetMode="External"/><Relationship Id="rId4" Type="http://schemas.openxmlformats.org/officeDocument/2006/relationships/hyperlink" Target="http://img0.liveinternet.ru/images/attach/c/0/48/346/48346521_1252071612_19.jpg" TargetMode="External"/><Relationship Id="rId9" Type="http://schemas.openxmlformats.org/officeDocument/2006/relationships/hyperlink" Target="http://greenword.ru/images/sun10.jpg" TargetMode="External"/><Relationship Id="rId14" Type="http://schemas.openxmlformats.org/officeDocument/2006/relationships/hyperlink" Target="http://iphone-news.com.ua/wp-content/uploads/wallpapers/fantasy/fantasy_12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1000108"/>
            <a:ext cx="7470648" cy="2643206"/>
          </a:xfrm>
        </p:spPr>
        <p:txBody>
          <a:bodyPr/>
          <a:lstStyle/>
          <a:p>
            <a:r>
              <a:rPr lang="ru-RU" dirty="0" smtClean="0"/>
              <a:t>Астрономия. Возможна ли связь физики с литературой?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500702"/>
            <a:ext cx="4214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Выполнил учитель физики и информатики МКОУ СОШ с УИОП №1 г. Малмыжа Кировской обл. 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Шаромов Ю. Ю.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«Утреннее размышление о Божием величии»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428736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Когда бы смертным столь высоко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Возможно было долететь,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Чтоб к Солнцу бренно наше око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Могло, приблизившись, воззреть,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Тогда б со всех открылся стран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Горящий вечно Океан.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Там </a:t>
            </a:r>
            <a:r>
              <a:rPr lang="ru-RU" sz="2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огненны</a:t>
            </a: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валы стремятся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 не находят берегов;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Там вихри пламенны крутятся,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Борющись</a:t>
            </a: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множество веков;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Там камни, как вода, кипят,</a:t>
            </a:r>
          </a:p>
          <a:p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Горящи</a:t>
            </a:r>
            <a:r>
              <a:rPr lang="ru-RU" sz="2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там дожди шумят.</a:t>
            </a:r>
            <a:endParaRPr lang="ru-RU" sz="2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C:\Users\слава\Desktop\ломоносов и астрономия\sun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643050"/>
            <a:ext cx="4500562" cy="3714776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400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«Вечернее размышление…»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1071546"/>
            <a:ext cx="40005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Открылась бездна звезд полна;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Звездам числа нет, бездне дна…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Сомнений полон ваш ответ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О том, что окрест ближних мест.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Скажите ж, коль пространен свет?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И что малейших дале звезд?..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Уста премудрых нам гласят: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Там разных множество светов;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Несчетны солнца там горят,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Народы там и круг веков: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Для общей славы божества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Monotype Corsiva" pitchFamily="66" charset="0"/>
              </a:rPr>
              <a:t> Там равна сила естества.</a:t>
            </a:r>
            <a:endParaRPr lang="ru-RU" sz="2000" b="1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слава\Desktop\ломоносов и астрономия\item_35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285860"/>
            <a:ext cx="4724400" cy="4762500"/>
          </a:xfrm>
          <a:prstGeom prst="rect">
            <a:avLst/>
          </a:prstGeom>
          <a:ln>
            <a:noFill/>
          </a:ln>
          <a:effectLst>
            <a:reflection blurRad="6350" stA="50000" endA="300" endPos="38500" dist="50800" dir="5400000" sy="-100000" algn="bl" rotWithShape="0"/>
            <a:softEdge rad="112500"/>
          </a:effectLst>
          <a:scene3d>
            <a:camera prst="perspectiveContrastingRightFacing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100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«Вечернее размышление…»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357298"/>
            <a:ext cx="41433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Но где ж, натура, твой закон?</a:t>
            </a:r>
          </a:p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С полночных стран встает заря!</a:t>
            </a:r>
          </a:p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Не солнце ль ставит там свой трон?</a:t>
            </a:r>
          </a:p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Не льдисты ль </a:t>
            </a:r>
            <a:r>
              <a:rPr lang="ru-RU" b="1" dirty="0" err="1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мещут</a:t>
            </a:r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огнь моря?</a:t>
            </a:r>
          </a:p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Се хладный пламень нас покрыл!</a:t>
            </a:r>
          </a:p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Се в ночь на землю день вступил!..</a:t>
            </a:r>
          </a:p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Что зыблет ясный ночью луч?</a:t>
            </a:r>
          </a:p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Что тонкий пламень в твердь разит?</a:t>
            </a:r>
          </a:p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Как молния без грозных туч</a:t>
            </a:r>
          </a:p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Стремится от земли в зенит?</a:t>
            </a:r>
          </a:p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Как может быть, чтоб мерзлый пар</a:t>
            </a:r>
          </a:p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Среди зимы рождал пожар?</a:t>
            </a:r>
          </a:p>
        </p:txBody>
      </p:sp>
      <p:pic>
        <p:nvPicPr>
          <p:cNvPr id="2050" name="Picture 2" descr="C:\Users\слава\Desktop\ломоносов и астрономия\39351800_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428736"/>
            <a:ext cx="4857783" cy="4071966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214290"/>
            <a:ext cx="9143999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«Случились вместе два Астронома в пиру…»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1071546"/>
            <a:ext cx="4000496" cy="4801314"/>
          </a:xfrm>
          <a:prstGeom prst="rect">
            <a:avLst/>
          </a:prstGeom>
        </p:spPr>
        <p:txBody>
          <a:bodyPr wrap="square">
            <a:prstTxWarp prst="textFadeDown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Случились вместе два Астронома в пиру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спорили весьма между собой в жару.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Один твердил: "Земля, вертясь, круг Солнца ходит";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Другой, что Солнце все в собой планеты водит.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Один Коперник был, другой слыл Птоломей.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Тут повар спор решил усмешкою своей.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Хозяин спрашивал: "Ты звёзд теченье знаешь? 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Скажи, как ты о сём сомненье рассуждаешь?"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C:\Users\слава\Desktop\ломоносов и астрономия\Copernic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7" y="-428651"/>
            <a:ext cx="4786346" cy="4929222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4786322"/>
            <a:ext cx="4572000" cy="1754326"/>
          </a:xfrm>
          <a:prstGeom prst="rect">
            <a:avLst/>
          </a:prstGeom>
        </p:spPr>
        <p:txBody>
          <a:bodyPr>
            <a:prstTxWarp prst="textFadeRight">
              <a:avLst/>
            </a:prstTxWarp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дал такой ответ: "Что в том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Коперник прав,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Я правду докажу, на Солнце не бывав.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Кто видел простака из поваров такова,</a:t>
            </a:r>
          </a:p>
          <a:p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Который бы вертел очаг кругом жаркова?"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800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«Письмо о пользе стекла»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826675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Он циклы истинной Системой растерзал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И правду точностью явлений доказал.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Потом </a:t>
            </a:r>
            <a:r>
              <a:rPr lang="ru-RU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Гугении</a:t>
            </a: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, </a:t>
            </a:r>
            <a:r>
              <a:rPr lang="ru-RU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Кеплеры</a:t>
            </a: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и </a:t>
            </a:r>
            <a:r>
              <a:rPr lang="ru-RU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Невтоны</a:t>
            </a: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,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Преломленных лучей в Стекле познав законы,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Разумный подлинно уверили весь свет,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Коперник что учил, сомнения в том нет.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000108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Оттоле землю все считали посреди.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Астроном весь свой век в бесплодном был труде,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Запутан циклами, пока восстал Коперник,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</a:t>
            </a:r>
            <a:r>
              <a:rPr lang="ru-RU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Презритель</a:t>
            </a: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зависти и варварству соперник.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В средине всех Планет он солнце положил,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Сугубое земли движение открыл: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Одним круг центра путь вседневный совершает,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Другим круг солнца год теченьем составляет.</a:t>
            </a:r>
          </a:p>
        </p:txBody>
      </p:sp>
      <p:pic>
        <p:nvPicPr>
          <p:cNvPr id="5123" name="Picture 3" descr="C:\Users\слава\Desktop\физики и лирики\800x600_YAEKQvJD9MgF2NcZodPv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857232"/>
            <a:ext cx="3929090" cy="392907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124" name="Picture 4" descr="C:\Users\слава\Desktop\физики и лирики\star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4929198"/>
            <a:ext cx="4429156" cy="1500198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5" y="0"/>
            <a:ext cx="7472386" cy="9874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Ода «На день восшествия на престол императрицы Елизаветы»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35729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ysDot"/>
                </a:ln>
              </a:rPr>
              <a:t>…Может собственных Платонов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ysDot"/>
                </a:ln>
              </a:rPr>
              <a:t> И быстрых разумов Невтонов</a:t>
            </a:r>
          </a:p>
          <a:p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prstDash val="sysDot"/>
                </a:ln>
              </a:rPr>
              <a:t> Российская земля рождать…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  <a:prstDash val="sysDot"/>
              </a:ln>
            </a:endParaRPr>
          </a:p>
        </p:txBody>
      </p:sp>
      <p:pic>
        <p:nvPicPr>
          <p:cNvPr id="6146" name="Picture 2" descr="C:\Users\слава\Desktop\ломоносов и астрономия\1293988152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571612"/>
            <a:ext cx="5000660" cy="500066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6147" name="Picture 3" descr="C:\Users\слава\Desktop\физики и лирики\fantasy_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76"/>
            <a:ext cx="3643338" cy="4429124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Повторим!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785794"/>
            <a:ext cx="8501122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dirty="0" smtClean="0">
                <a:ln>
                  <a:solidFill>
                    <a:srgbClr val="FF0000"/>
                  </a:solidFill>
                </a:ln>
              </a:rPr>
              <a:t>1. Ломоносов наблюдал пятна на Солнце и высказал предположение, что Солнце имеет расплавленную поверхность.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928802"/>
            <a:ext cx="84296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</a:rPr>
              <a:t>2. В стихотворении «Вечернее размышление…» учёный пишет о бесконечности Вселенной и общности физических законов, которым она подчиняется. Там же высказана идея о существовании других обитаемых миров и внеземных цивилизаций.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143248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</a:rPr>
              <a:t>3. Ломоносов доказывает правильность системы мира Коперника с точки зрения здравого смысла.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786190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>
                  <a:solidFill>
                    <a:srgbClr val="FF0000"/>
                  </a:solidFill>
                </a:ln>
              </a:rPr>
              <a:t>4. О важности оптических приборов для астрономической науки Ломоносов написал в стихотворении «Письмо о пользе стекла»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429132"/>
            <a:ext cx="842968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n>
                  <a:solidFill>
                    <a:srgbClr val="FF0000"/>
                  </a:solidFill>
                </a:ln>
              </a:rPr>
              <a:t>5. Пример Ломоносова и его учеников доказал, что </a:t>
            </a:r>
          </a:p>
          <a:p>
            <a:r>
              <a:rPr lang="ru-RU" sz="2000" dirty="0" smtClean="0">
                <a:ln>
                  <a:solidFill>
                    <a:srgbClr val="FF0000"/>
                  </a:solidFill>
                </a:ln>
              </a:rPr>
              <a:t>«…Может собственных Платонов</a:t>
            </a:r>
          </a:p>
          <a:p>
            <a:r>
              <a:rPr lang="ru-RU" sz="2000" dirty="0" smtClean="0">
                <a:ln>
                  <a:solidFill>
                    <a:srgbClr val="FF0000"/>
                  </a:solidFill>
                </a:ln>
              </a:rPr>
              <a:t> И быстрых разумов Невтонов</a:t>
            </a:r>
          </a:p>
          <a:p>
            <a:r>
              <a:rPr lang="ru-RU" sz="2000" dirty="0" smtClean="0">
                <a:ln>
                  <a:solidFill>
                    <a:srgbClr val="FF0000"/>
                  </a:solidFill>
                </a:ln>
              </a:rPr>
              <a:t> Российская земля рождать…»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интересно!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500174"/>
            <a:ext cx="350043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n>
                  <a:solidFill>
                    <a:srgbClr val="00206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Имя Ломоносова носит астероид № 1379, открытый 19 марта 1936 года советским астрономом Григорием Николаевичем </a:t>
            </a:r>
            <a:r>
              <a:rPr lang="ru-RU" sz="2400" dirty="0" err="1" smtClean="0">
                <a:ln>
                  <a:solidFill>
                    <a:srgbClr val="00206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Неу́йминым</a:t>
            </a:r>
            <a:r>
              <a:rPr lang="ru-RU" sz="2400" dirty="0" smtClean="0">
                <a:ln>
                  <a:solidFill>
                    <a:srgbClr val="002060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ln>
                <a:solidFill>
                  <a:srgbClr val="002060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Users\слава\Desktop\ломоносов и астрономия\c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428736"/>
            <a:ext cx="477081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4000">
              <a:srgbClr val="FFFFFF"/>
            </a:gs>
            <a:gs pos="16000">
              <a:srgbClr val="1F1F1F"/>
            </a:gs>
            <a:gs pos="17999">
              <a:srgbClr val="FFFFFF"/>
            </a:gs>
            <a:gs pos="42000">
              <a:srgbClr val="636363"/>
            </a:gs>
            <a:gs pos="53000">
              <a:srgbClr val="CFCFCF"/>
            </a:gs>
            <a:gs pos="66000">
              <a:srgbClr val="CFCFCF"/>
            </a:gs>
            <a:gs pos="75999">
              <a:srgbClr val="1F1F1F"/>
            </a:gs>
            <a:gs pos="78999">
              <a:srgbClr val="FFFFFF"/>
            </a:gs>
            <a:gs pos="100000">
              <a:srgbClr val="7F7F7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интересно!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1142984"/>
            <a:ext cx="3643338" cy="4401205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>
            <a:spAutoFit/>
          </a:bodyPr>
          <a:lstStyle/>
          <a:p>
            <a:r>
              <a:rPr lang="ru-RU" sz="2800" dirty="0" smtClean="0">
                <a:ln>
                  <a:solidFill>
                    <a:srgbClr val="002060"/>
                  </a:solidFill>
                </a:ln>
              </a:rPr>
              <a:t>В честь Ломоносова назван кратер на обратной стороне Луны (координаты +98</a:t>
            </a:r>
            <a:r>
              <a:rPr lang="en-US" sz="2800" dirty="0" smtClean="0">
                <a:ln>
                  <a:solidFill>
                    <a:srgbClr val="002060"/>
                  </a:solidFill>
                </a:ln>
              </a:rPr>
              <a:t>’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</a:rPr>
              <a:t>, + 27</a:t>
            </a:r>
            <a:r>
              <a:rPr lang="en-US" sz="2800" dirty="0" smtClean="0">
                <a:ln>
                  <a:solidFill>
                    <a:srgbClr val="002060"/>
                  </a:solidFill>
                </a:ln>
              </a:rPr>
              <a:t>’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</a:rPr>
              <a:t>, диаметр 92 километра), а также кратер диаметром в 150 км севере Марса (8</a:t>
            </a:r>
            <a:r>
              <a:rPr lang="en-US" sz="2800" dirty="0" smtClean="0">
                <a:ln>
                  <a:solidFill>
                    <a:srgbClr val="002060"/>
                  </a:solidFill>
                </a:ln>
              </a:rPr>
              <a:t>’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</a:rPr>
              <a:t>, +65</a:t>
            </a:r>
            <a:r>
              <a:rPr lang="en-US" sz="2800" dirty="0" smtClean="0">
                <a:ln>
                  <a:solidFill>
                    <a:srgbClr val="002060"/>
                  </a:solidFill>
                </a:ln>
              </a:rPr>
              <a:t>’</a:t>
            </a:r>
            <a:r>
              <a:rPr lang="ru-RU" sz="2800" dirty="0" smtClean="0">
                <a:ln>
                  <a:solidFill>
                    <a:srgbClr val="002060"/>
                  </a:solidFill>
                </a:ln>
              </a:rPr>
              <a:t>). </a:t>
            </a:r>
            <a:endParaRPr lang="ru-RU" sz="2800" dirty="0">
              <a:ln>
                <a:solidFill>
                  <a:srgbClr val="002060"/>
                </a:solidFill>
              </a:ln>
            </a:endParaRPr>
          </a:p>
        </p:txBody>
      </p:sp>
      <p:pic>
        <p:nvPicPr>
          <p:cNvPr id="8194" name="Picture 2" descr="C:\Users\слава\Desktop\ломоносов и астрономия\AMI_EAE3_001856_00042_000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071546"/>
            <a:ext cx="4752975" cy="478155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50000"/>
                <a:alpha val="49000"/>
              </a:schemeClr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9874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Ответы на тест «Ломоносов и астрономия»!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2900354" cy="1143008"/>
          </a:xfrm>
        </p:spPr>
        <p:txBody>
          <a:bodyPr/>
          <a:lstStyle/>
          <a:p>
            <a:pPr marL="514350" indent="-514350">
              <a:buNone/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1. 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</a:t>
            </a:r>
          </a:p>
        </p:txBody>
      </p:sp>
      <p:pic>
        <p:nvPicPr>
          <p:cNvPr id="1026" name="Picture 2" descr="C:\Users\слава\Desktop\ломоносов и астрономия\tes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142984"/>
            <a:ext cx="4848225" cy="46577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928670"/>
            <a:ext cx="12795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 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43174" y="1000108"/>
            <a:ext cx="1279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 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857364"/>
            <a:ext cx="24641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4. 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1, 2, 3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714620"/>
            <a:ext cx="1279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5. 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2714620"/>
            <a:ext cx="1277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6. 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3174" y="2714620"/>
            <a:ext cx="12779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7. 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3643314"/>
            <a:ext cx="1279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8. 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4414" y="3714752"/>
            <a:ext cx="1279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9. 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43174" y="3643314"/>
            <a:ext cx="1604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10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. Б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3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4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0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1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8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Ответы на тест «Астрономия»!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2900354" cy="114300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</a:t>
            </a:r>
          </a:p>
        </p:txBody>
      </p:sp>
      <p:pic>
        <p:nvPicPr>
          <p:cNvPr id="1026" name="Picture 2" descr="C:\Users\слава\Desktop\ломоносов и астрономия\tes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285860"/>
            <a:ext cx="4848225" cy="465772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2214554"/>
            <a:ext cx="12779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2. Б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596" y="3071810"/>
            <a:ext cx="12795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3. А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58" y="3857628"/>
            <a:ext cx="20473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4. А, В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4643446"/>
            <a:ext cx="27190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5. Б, В, Г</a:t>
            </a:r>
            <a:endParaRPr lang="ru-RU" sz="48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500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142960"/>
            <a:ext cx="8405842" cy="571504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  <p:pic>
        <p:nvPicPr>
          <p:cNvPr id="6" name="Picture 5" descr="1754_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1928802"/>
            <a:ext cx="4214842" cy="3161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1131_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559692">
            <a:off x="6924115" y="575460"/>
            <a:ext cx="1993116" cy="1494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isometricOffAxis2Left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8" name="Picture 2" descr="1131_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201067">
            <a:off x="357288" y="476249"/>
            <a:ext cx="1993116" cy="1494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1071546"/>
            <a:ext cx="8715404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Используемая литература: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Физика. 11 класс. Мякишев Г. 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Росинская Е.А. Новейшая энциклопедия знаний. – Ростов на/Д: ООО «Удача», 2009.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Произведения из литературы: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Стихи С. Есенина «С добрым утром!», «Шаганэ ты моя, Шаганэ!..»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М. Булгаков «Мастер и Маргарита»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Е. Баратынский «Звезда»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А. С. Пушкин «Вольность»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Э. Ростан. "Сирано де Бержерак"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Владимир Шемшученко. «Звёздная колесница»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Интернет-ресурсы: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://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forum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theosophy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ru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/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forums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php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?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m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=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posts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&amp;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q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=2168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://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moy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bereg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ru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analiz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stihotvoreniya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lomonosova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analiz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stihov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-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lomonosova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-2.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html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http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://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er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3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ed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qrz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ru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/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lomonosov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htm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Статьи о Ломоносове, Московском университете, Петербургской Академии наук на сайте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Википедия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http://ru.wikipedia.org/wiki/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48690"/>
            <a:ext cx="821537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Картинки:</a:t>
            </a:r>
          </a:p>
          <a:p>
            <a:r>
              <a:rPr lang="ru-RU" u="sng" dirty="0" smtClean="0">
                <a:solidFill>
                  <a:srgbClr val="000000"/>
                </a:solidFill>
                <a:hlinkClick r:id="rId2"/>
              </a:rPr>
              <a:t>http://www.ti59.com/test.gif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3"/>
              </a:rPr>
              <a:t>http://s43.radikal.ru/i099/1109/b8/3e350356ec21.jpg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4"/>
              </a:rPr>
              <a:t>http://img0.liveinternet.ru/images/attach/c/0/48/346/48346521_1252071612_19.jpg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5"/>
              </a:rPr>
              <a:t>http://www.stihi.ru/photos/omayak1301.jpg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6"/>
              </a:rPr>
              <a:t>http://img-eburg.fotki.yandex.ru/get/4204/alexej-spiridonov.a/0_30cbb_f22e5746_XL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7"/>
              </a:rPr>
              <a:t>http://www.chitalnya.ru/upload/634/50842727487906.jpg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8"/>
              </a:rPr>
              <a:t>http://shkolazhizni.ru/img/content/i53/53072_or.jpg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9"/>
              </a:rPr>
              <a:t>http://greenword.ru/images/sun10.jpg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10"/>
              </a:rPr>
              <a:t>http://img0.liveinternet.ru/images/attach/c/0/39/351/39351800_3.jpg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11"/>
              </a:rPr>
              <a:t>http://img-eburg.fotki.yandex.ru/get/4213/petuhovahelena.6f/0_30d88_942aaa7e_L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12"/>
              </a:rPr>
              <a:t>http://www.syt.edu.severodvinsk.ru/web/shenko/lom.jpeg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13"/>
              </a:rPr>
              <a:t>http://dokonline.com/uploads/posts/2011-01/1293988152_1.jpg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14"/>
              </a:rPr>
              <a:t>http://iphone-news.com.ua/wp-content/uploads/wallpapers/fantasy/fantasy_12.jpg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15"/>
              </a:rPr>
              <a:t>http://www.websib.ru/fio/fp/works/049/space/images/c45.jpg</a:t>
            </a:r>
            <a:endParaRPr lang="ru-RU" dirty="0" smtClean="0">
              <a:solidFill>
                <a:srgbClr val="000000"/>
              </a:solidFill>
            </a:endParaRPr>
          </a:p>
          <a:p>
            <a:r>
              <a:rPr lang="ru-RU" u="sng" dirty="0" smtClean="0">
                <a:solidFill>
                  <a:srgbClr val="000000"/>
                </a:solidFill>
                <a:hlinkClick r:id="rId16"/>
              </a:rPr>
              <a:t>http://images.spaceref.com/news/2006/AMI_EAE3_001856_00042_00038.JPG</a:t>
            </a:r>
            <a:endParaRPr lang="ru-RU" dirty="0" smtClean="0">
              <a:solidFill>
                <a:srgbClr val="00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С. Есенин «С добрым утром»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857232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Задремали звезды золотые,</a:t>
            </a:r>
          </a:p>
          <a:p>
            <a:r>
              <a:rPr lang="ru-RU" sz="2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Задрожало зеркало затона.</a:t>
            </a:r>
          </a:p>
          <a:p>
            <a:r>
              <a:rPr lang="ru-RU" sz="2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Брезжит свет на заводи речные</a:t>
            </a:r>
          </a:p>
          <a:p>
            <a:r>
              <a:rPr lang="ru-RU" sz="2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 И румянит сетку небосклона…</a:t>
            </a:r>
          </a:p>
          <a:p>
            <a:r>
              <a:rPr lang="ru-RU" sz="2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(С. Есенин «С добрым утром»)</a:t>
            </a:r>
            <a:endParaRPr lang="ru-RU" sz="28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214950"/>
            <a:ext cx="4857752" cy="707886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l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Какое явление описывает С. Есенин ?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5286388"/>
            <a:ext cx="4714908" cy="1015663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ContrastingLeftFacing"/>
            <a:lightRig rig="flood" dir="tl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Синее небо обусловлено рассеянием солнечного света атмосферой Земли.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2" descr="C:\Users\слава\Desktop\физики и лирики\65569334_utro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1142984"/>
            <a:ext cx="5299814" cy="3543304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softEdge rad="3175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234" y="0"/>
            <a:ext cx="8186766" cy="987425"/>
          </a:xfrm>
        </p:spPr>
        <p:txBody>
          <a:bodyPr>
            <a:normAutofit fontScale="90000"/>
          </a:bodyPr>
          <a:lstStyle/>
          <a:p>
            <a:r>
              <a:rPr lang="ru-RU" sz="4400" smtClean="0"/>
              <a:t>С. Есенин ««Шаганэ </a:t>
            </a:r>
            <a:r>
              <a:rPr lang="ru-RU" smtClean="0"/>
              <a:t>ты </a:t>
            </a:r>
            <a:r>
              <a:rPr lang="ru-RU" dirty="0" smtClean="0"/>
              <a:t>моя, Шаганэ!..»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142984"/>
            <a:ext cx="4357718" cy="3108543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…Шаганэ, ты моя, Шаганэ,</a:t>
            </a:r>
          </a:p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Потому что я с севера что – ли,</a:t>
            </a:r>
          </a:p>
          <a:p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Что Луна там огромней в сто раз…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4643446"/>
            <a:ext cx="4143404" cy="138499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Неужели луна на севере «огромней в сто раз» ?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3" name="Picture 1" descr="C:\Users\слава\Desktop\физики и лирики\9586731_g23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857232"/>
            <a:ext cx="4667283" cy="3500462"/>
          </a:xfrm>
          <a:prstGeom prst="rect">
            <a:avLst/>
          </a:prstGeom>
          <a:ln>
            <a:noFill/>
          </a:ln>
          <a:effectLst>
            <a:reflection blurRad="6350" stA="50000" endA="300" endPos="55500" dist="50800" dir="5400000" sy="-100000" algn="bl" rotWithShape="0"/>
            <a:softEdge rad="112500"/>
          </a:effectLst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357686" y="4357694"/>
            <a:ext cx="4643470" cy="2308324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Максимальную высоту над горизонтом Луна имеет зимой, минимальную – летом.</a:t>
            </a:r>
            <a:r>
              <a:rPr kumimoji="0" lang="ru-RU" sz="2400" b="1" i="0" u="none" strike="noStrike" normalizeH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</a:rPr>
              <a:t>Наибольшая возможная высота Луны над горизонтом на полюсе равна 28°43′.</a:t>
            </a:r>
            <a:endParaRPr lang="ru-RU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400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8358214" cy="987425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ln w="18415" cmpd="sng">
                  <a:solidFill>
                    <a:srgbClr val="FFFFFF"/>
                  </a:solidFill>
                  <a:prstDash val="solid"/>
                </a:ln>
                <a:latin typeface="Comic Sans MS" pitchFamily="66" charset="0"/>
                <a:ea typeface="Calibri" pitchFamily="34" charset="0"/>
                <a:cs typeface="Times New Roman" pitchFamily="18" charset="0"/>
              </a:rPr>
              <a:t>М. Булгаков «Мастер и Маргарита»</a:t>
            </a:r>
            <a:endParaRPr lang="ru-RU" b="0" dirty="0">
              <a:ln w="18415" cmpd="sng">
                <a:solidFill>
                  <a:srgbClr val="FFFFFF"/>
                </a:solidFill>
                <a:prstDash val="solid"/>
              </a:ln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4" y="1142984"/>
            <a:ext cx="4571968" cy="2677656"/>
          </a:xfrm>
          <a:prstGeom prst="rect">
            <a:avLst/>
          </a:prstGeom>
          <a:ln>
            <a:headEnd/>
            <a:tailEnd/>
          </a:ln>
          <a:effectLst>
            <a:outerShdw blurRad="57150" dist="38100" dir="5400000" algn="ctr" rotWithShape="0">
              <a:srgbClr val="000000">
                <a:alpha val="48000"/>
              </a:srgbClr>
            </a:outerShdw>
            <a:softEdge rad="635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  <a:ea typeface="Calibri" pitchFamily="34" charset="0"/>
                <a:cs typeface="Times New Roman" pitchFamily="18" charset="0"/>
              </a:rPr>
              <a:t>«…Небо над Москвой как бы выцвело, и совершенно отчетливо была видна Луна, но еще не золотая, а белая…»</a:t>
            </a:r>
            <a:endParaRPr kumimoji="0" lang="ru-RU" sz="4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4071942"/>
            <a:ext cx="4000528" cy="707886"/>
          </a:xfrm>
          <a:prstGeom prst="rect">
            <a:avLst/>
          </a:prstGeom>
          <a:effectLst>
            <a:outerShdw blurRad="57150" dist="38100" dir="5400000" algn="ctr" rotWithShape="0">
              <a:srgbClr val="000000">
                <a:alpha val="48000"/>
              </a:srgbClr>
            </a:outerShdw>
            <a:softEdge rad="635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Найдите астрономическую ошибку !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42844" y="5000636"/>
            <a:ext cx="4500594" cy="1200329"/>
          </a:xfrm>
          <a:prstGeom prst="rect">
            <a:avLst/>
          </a:prstGeom>
          <a:ln>
            <a:headEnd/>
            <a:tailEnd/>
          </a:ln>
          <a:effectLst>
            <a:outerShdw blurRad="57150" dist="38100" dir="5400000" algn="ctr" rotWithShape="0">
              <a:srgbClr val="000000">
                <a:alpha val="48000"/>
              </a:srgbClr>
            </a:outerShdw>
            <a:softEdge rad="63500"/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Речь идет о вечере, значит полная Луна должна была только что появиться из – за горизонта и никак не могла быть в высоте.</a:t>
            </a:r>
            <a:endParaRPr kumimoji="0" lang="ru-RU" sz="3200" b="1" i="1" u="none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 descr="C:\Users\слава\Desktop\физики и лирики\omayak13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19212" y="1214422"/>
            <a:ext cx="5080591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500" dist="50800" dir="5400000" sy="-100000" algn="bl" rotWithShape="0"/>
          </a:effectLst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-214338"/>
            <a:ext cx="7470775" cy="987425"/>
          </a:xfrm>
        </p:spPr>
        <p:txBody>
          <a:bodyPr/>
          <a:lstStyle/>
          <a:p>
            <a:pPr algn="ctr"/>
            <a:r>
              <a:rPr lang="ru-RU" dirty="0" smtClean="0"/>
              <a:t>Е. Баратынский «Звезда»</a:t>
            </a:r>
            <a:endParaRPr lang="ru-RU" dirty="0"/>
          </a:p>
        </p:txBody>
      </p:sp>
      <p:pic>
        <p:nvPicPr>
          <p:cNvPr id="27650" name="Picture 2" descr="C:\Users\слава\Desktop\физики и лирики\550911618862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335845"/>
            <a:ext cx="5952329" cy="416485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-285784" y="1428736"/>
            <a:ext cx="102156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…Взгляни на звезды:</a:t>
            </a:r>
            <a:endParaRPr kumimoji="0" lang="ru-RU" sz="2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Много звезд в безмолвии ночном горит…</a:t>
            </a:r>
            <a:endParaRPr kumimoji="0" lang="ru-RU" sz="5400" b="1" i="0" u="none" strike="noStrike" normalizeH="0" baseline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429264"/>
            <a:ext cx="4857784" cy="1003521"/>
          </a:xfrm>
          <a:prstGeom prst="rect">
            <a:avLst/>
          </a:prstGeom>
        </p:spPr>
        <p:txBody>
          <a:bodyPr>
            <a:prstTxWarp prst="textCurveUp">
              <a:avLst/>
            </a:prstTxWarp>
            <a:spAutoFit/>
          </a:bodyPr>
          <a:lstStyle/>
          <a:p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Сколько звезд можно увидеть невооруженным глазом?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3472" y="5500702"/>
            <a:ext cx="4000528" cy="928694"/>
          </a:xfrm>
          <a:prstGeom prst="rect">
            <a:avLst/>
          </a:prstGeom>
        </p:spPr>
        <p:txBody>
          <a:bodyPr wrap="none">
            <a:prstTxWarp prst="textCurveDown">
              <a:avLst/>
            </a:prstTxWarp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Можно увидеть до 3000 звезд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А. С. Пушкин «Вольность»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142984"/>
            <a:ext cx="4429124" cy="35394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…Когда на мрачную Неву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Звезда полуночи сверкает 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беззаботную главу 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Спокойный сон отягощает…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5715016"/>
            <a:ext cx="3286148" cy="400110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l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Яркая звезда Кассиопея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4929198"/>
            <a:ext cx="3983976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/>
              <a:t>О какой звезде может идти речь?</a:t>
            </a:r>
            <a:endParaRPr lang="ru-RU" b="1" dirty="0"/>
          </a:p>
        </p:txBody>
      </p:sp>
      <p:pic>
        <p:nvPicPr>
          <p:cNvPr id="1027" name="Picture 3" descr="C:\Users\слава\Desktop\физики и лирики\0_30cbb_f22e5746_XL.jpe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500562" y="1214422"/>
            <a:ext cx="3934498" cy="3357586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028" name="Picture 4" descr="C:\Users\слава\Desktop\физики и лирики\yy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929198"/>
            <a:ext cx="2786082" cy="1643074"/>
          </a:xfrm>
          <a:prstGeom prst="wave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9874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Владимир </a:t>
            </a:r>
            <a:r>
              <a:rPr lang="ru-RU" dirty="0" err="1" smtClean="0"/>
              <a:t>Шемшученко</a:t>
            </a:r>
            <a:r>
              <a:rPr lang="ru-RU" dirty="0" smtClean="0"/>
              <a:t>. «Звёздная колесница»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1357298"/>
            <a:ext cx="4357686" cy="378565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omic Sans MS" pitchFamily="66" charset="0"/>
              </a:rPr>
              <a:t>Из небесной реки пьют небесные кони</a:t>
            </a:r>
          </a:p>
          <a:p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omic Sans MS" pitchFamily="66" charset="0"/>
              </a:rPr>
              <a:t> И копытами бьют – звёзды сыплются вниз.</a:t>
            </a:r>
          </a:p>
          <a:p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omic Sans MS" pitchFamily="66" charset="0"/>
              </a:rPr>
              <a:t> Открываю окно. Окунаю ладони</a:t>
            </a:r>
          </a:p>
          <a:p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omic Sans MS" pitchFamily="66" charset="0"/>
              </a:rPr>
              <a:t> В тёмно-синюю ночь и встаю на карниз.</a:t>
            </a:r>
          </a:p>
          <a:p>
            <a:pPr algn="ctr"/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omic Sans MS" pitchFamily="66" charset="0"/>
              </a:rPr>
              <a:t>…</a:t>
            </a:r>
          </a:p>
          <a:p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Comic Sans MS" pitchFamily="66" charset="0"/>
              </a:rPr>
              <a:t>Между небом и мной – неразрывная нить.</a:t>
            </a:r>
          </a:p>
          <a:p>
            <a:endParaRPr lang="ru-RU" sz="20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4929198"/>
            <a:ext cx="4000528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bliqueBottomLeft"/>
              <a:lightRig rig="threePt" dir="t"/>
            </a:scene3d>
          </a:bodyPr>
          <a:lstStyle/>
          <a:p>
            <a:r>
              <a:rPr lang="ru-RU" dirty="0" smtClean="0"/>
              <a:t>На Руси долгое время это созвездие называли "Колесница". Каково ее современное название?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5929330"/>
            <a:ext cx="4200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Большая Медведица)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слава\Desktop\физики и лирики\star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357298"/>
            <a:ext cx="5072066" cy="344804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  <a:gradFill>
            <a:gsLst>
              <a:gs pos="10000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Открытия Ломоносова в области астрономии</a:t>
            </a:r>
            <a:endParaRPr lang="ru-RU" dirty="0"/>
          </a:p>
        </p:txBody>
      </p:sp>
      <p:pic>
        <p:nvPicPr>
          <p:cNvPr id="1027" name="Picture 3" descr="C:\Users\слава\Desktop\ломоносов и астрономия\lect-01-02-02.jp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2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00628" y="2143116"/>
            <a:ext cx="3429024" cy="409815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84150" dist="241300" dir="11520000" sx="110000" sy="110000" algn="ctr">
              <a:srgbClr val="000000">
                <a:alpha val="18000"/>
              </a:srgbClr>
            </a:outerShdw>
            <a:softEdge rad="11250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028" name="Picture 4" descr="C:\Users\слава\Desktop\ломоносов и астрономия\O_Star_Binary_me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357430"/>
            <a:ext cx="4610768" cy="3695708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скорка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STARS</Template>
  <TotalTime>760</TotalTime>
  <Words>1320</Words>
  <Application>Microsoft Office PowerPoint</Application>
  <PresentationFormat>Экран (4:3)</PresentationFormat>
  <Paragraphs>179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Искорка</vt:lpstr>
      <vt:lpstr>Астрономия. Возможна ли связь физики с литературой?</vt:lpstr>
      <vt:lpstr>Ответы на тест «Астрономия»!</vt:lpstr>
      <vt:lpstr>С. Есенин «С добрым утром»</vt:lpstr>
      <vt:lpstr>С. Есенин ««Шаганэ ты моя, Шаганэ!..» </vt:lpstr>
      <vt:lpstr>М. Булгаков «Мастер и Маргарита»</vt:lpstr>
      <vt:lpstr>Е. Баратынский «Звезда»</vt:lpstr>
      <vt:lpstr>А. С. Пушкин «Вольность» </vt:lpstr>
      <vt:lpstr>Владимир Шемшученко. «Звёздная колесница»</vt:lpstr>
      <vt:lpstr>Открытия Ломоносова в области астрономии</vt:lpstr>
      <vt:lpstr>«Утреннее размышление о Божием величии»</vt:lpstr>
      <vt:lpstr>«Вечернее размышление…»</vt:lpstr>
      <vt:lpstr>«Вечернее размышление…»</vt:lpstr>
      <vt:lpstr>«Случились вместе два Астронома в пиру…» </vt:lpstr>
      <vt:lpstr>«Письмо о пользе стекла»</vt:lpstr>
      <vt:lpstr>Ода «На день восшествия на престол императрицы Елизаветы»</vt:lpstr>
      <vt:lpstr>Повторим!</vt:lpstr>
      <vt:lpstr>Это интересно!</vt:lpstr>
      <vt:lpstr>Это интересно!</vt:lpstr>
      <vt:lpstr>Ответы на тест «Ломоносов и астрономия»!</vt:lpstr>
      <vt:lpstr>    Спасибо за внимание!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физика. Возможна ли связь физики с литературой?</dc:title>
  <dc:creator>слава</dc:creator>
  <cp:lastModifiedBy>слава</cp:lastModifiedBy>
  <cp:revision>77</cp:revision>
  <dcterms:created xsi:type="dcterms:W3CDTF">2011-10-20T10:29:56Z</dcterms:created>
  <dcterms:modified xsi:type="dcterms:W3CDTF">2011-11-06T12:17:19Z</dcterms:modified>
</cp:coreProperties>
</file>